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0" r:id="rId3"/>
  </p:sldMasterIdLst>
  <p:notesMasterIdLst>
    <p:notesMasterId r:id="rId5"/>
  </p:notesMasterIdLst>
  <p:sldIdLst>
    <p:sldId id="289" r:id="rId4"/>
    <p:sldId id="257" r:id="rId6"/>
    <p:sldId id="273" r:id="rId7"/>
    <p:sldId id="277" r:id="rId8"/>
    <p:sldId id="278" r:id="rId9"/>
    <p:sldId id="279" r:id="rId10"/>
    <p:sldId id="288" r:id="rId11"/>
    <p:sldId id="280" r:id="rId12"/>
    <p:sldId id="281" r:id="rId13"/>
    <p:sldId id="282" r:id="rId14"/>
  </p:sldIdLst>
  <p:sldSz cx="12192000" cy="6858000"/>
  <p:notesSz cx="6858000" cy="9144000"/>
  <p:defaultText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6" autoAdjust="0"/>
    <p:restoredTop sz="63409" autoAdjust="0"/>
  </p:normalViewPr>
  <p:slideViewPr>
    <p:cSldViewPr snapToGrid="0">
      <p:cViewPr varScale="1">
        <p:scale>
          <a:sx n="55" d="100"/>
          <a:sy n="55" d="100"/>
        </p:scale>
        <p:origin x="1699"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jpeg>
</file>

<file path=ppt/media/image5.pn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A0D477-AF09-432D-B986-F2C4DB8224E8}"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C251E6-1B14-49CE-A058-FDD34D14AEC8}"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to the lecture on Electricity</a:t>
            </a:r>
            <a:r>
              <a:rPr lang="en-US" baseline="0" dirty="0"/>
              <a:t> </a:t>
            </a:r>
            <a:endParaRPr lang="en-US" dirty="0"/>
          </a:p>
        </p:txBody>
      </p:sp>
      <p:sp>
        <p:nvSpPr>
          <p:cNvPr id="4" name="Slide Number Placeholder 3"/>
          <p:cNvSpPr>
            <a:spLocks noGrp="1"/>
          </p:cNvSpPr>
          <p:nvPr>
            <p:ph type="sldNum" sz="quarter" idx="10"/>
          </p:nvPr>
        </p:nvSpPr>
        <p:spPr/>
        <p:txBody>
          <a:bodyPr/>
          <a:lstStyle/>
          <a:p>
            <a:fld id="{FBBF81A0-ADA6-4623-BE4F-40CFB8BBCB3D}"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dirty="0"/>
              <a:t>The unit ‘watt’ is very small. Therefore, in actual practice we use a much larger unit called ‘kilowatt’.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dirty="0"/>
              <a:t>It is equal to 1000 watts. Since electrical energy is the product of power and time, the unit of electric</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dirty="0"/>
              <a:t> energy is, therefore, watt hour (W h).</a:t>
            </a:r>
            <a:endParaRPr lang="en-US" dirty="0"/>
          </a:p>
          <a:p>
            <a:endParaRPr lang="en-IN" dirty="0"/>
          </a:p>
          <a:p>
            <a:pPr marL="0" indent="0">
              <a:buNone/>
            </a:pPr>
            <a:r>
              <a:rPr lang="en-US" dirty="0"/>
              <a:t>1 kW h = 1000 watt *3600 second</a:t>
            </a:r>
            <a:endParaRPr lang="en-US" dirty="0"/>
          </a:p>
          <a:p>
            <a:pPr marL="0" indent="0">
              <a:buNone/>
            </a:pPr>
            <a:r>
              <a:rPr lang="en-US" dirty="0"/>
              <a:t>       = 3.6 · 106 watt second</a:t>
            </a:r>
            <a:endParaRPr lang="en-US" dirty="0"/>
          </a:p>
          <a:p>
            <a:pPr marL="0" indent="0">
              <a:buNone/>
            </a:pPr>
            <a:r>
              <a:rPr lang="en-US" dirty="0"/>
              <a:t>       = 3.6 · 106 joule (J)</a:t>
            </a:r>
            <a:endParaRPr lang="en-US" dirty="0"/>
          </a:p>
          <a:p>
            <a:endParaRPr lang="en-IN" dirty="0"/>
          </a:p>
        </p:txBody>
      </p:sp>
      <p:sp>
        <p:nvSpPr>
          <p:cNvPr id="4" name="Slide Number Placeholder 3"/>
          <p:cNvSpPr>
            <a:spLocks noGrp="1"/>
          </p:cNvSpPr>
          <p:nvPr>
            <p:ph type="sldNum" sz="quarter" idx="10"/>
          </p:nvPr>
        </p:nvSpPr>
        <p:spPr/>
        <p:txBody>
          <a:bodyPr/>
          <a:lstStyle/>
          <a:p>
            <a:fld id="{BAC251E6-1B14-49CE-A058-FDD34D14AEC8}" type="slidenum">
              <a:rPr lang="en-IN" smtClean="0"/>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 topics </a:t>
            </a:r>
            <a:r>
              <a:rPr lang="en-IN" baseline="0" dirty="0"/>
              <a:t>covered are:</a:t>
            </a:r>
            <a:endParaRPr lang="en-IN" baseline="0" dirty="0"/>
          </a:p>
          <a:p>
            <a:r>
              <a:rPr lang="en-IN" dirty="0"/>
              <a:t>Combination of Resistors</a:t>
            </a:r>
            <a:endParaRPr lang="en-IN" dirty="0"/>
          </a:p>
          <a:p>
            <a:r>
              <a:rPr lang="en-IN" dirty="0"/>
              <a:t>Heating effect of electric current and its application </a:t>
            </a:r>
            <a:endParaRPr lang="en-IN" dirty="0"/>
          </a:p>
          <a:p>
            <a:r>
              <a:rPr lang="en-IN"/>
              <a:t>Electric Power</a:t>
            </a:r>
            <a:endParaRPr lang="en-IN"/>
          </a:p>
          <a:p>
            <a:endParaRPr lang="en-IN" dirty="0"/>
          </a:p>
          <a:p>
            <a:endParaRPr lang="en-IN" baseline="0" dirty="0"/>
          </a:p>
          <a:p>
            <a:endParaRPr lang="en-IN" dirty="0"/>
          </a:p>
        </p:txBody>
      </p:sp>
      <p:sp>
        <p:nvSpPr>
          <p:cNvPr id="4" name="Slide Number Placeholder 3"/>
          <p:cNvSpPr>
            <a:spLocks noGrp="1"/>
          </p:cNvSpPr>
          <p:nvPr>
            <p:ph type="sldNum" sz="quarter" idx="10"/>
          </p:nvPr>
        </p:nvSpPr>
        <p:spPr/>
        <p:txBody>
          <a:bodyPr/>
          <a:lstStyle/>
          <a:p>
            <a:fld id="{BAC251E6-1B14-49CE-A058-FDD34D14AEC8}" type="slidenum">
              <a:rPr lang="en-IN" smtClean="0"/>
            </a:fld>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r>
              <a:rPr lang="en-IN" dirty="0"/>
              <a:t>Ways to connect resistors: are</a:t>
            </a:r>
            <a:endParaRPr lang="en-IN" dirty="0"/>
          </a:p>
          <a:p>
            <a:pPr marL="0" indent="0">
              <a:buNone/>
            </a:pPr>
            <a:r>
              <a:rPr lang="en-IN" dirty="0"/>
              <a:t>         -&gt; Parallel</a:t>
            </a:r>
            <a:endParaRPr lang="en-IN" dirty="0"/>
          </a:p>
          <a:p>
            <a:pPr marL="0" indent="0">
              <a:buNone/>
            </a:pPr>
            <a:r>
              <a:rPr lang="en-IN" dirty="0"/>
              <a:t>         -&gt; Series </a:t>
            </a:r>
            <a:endParaRPr lang="en-IN" dirty="0"/>
          </a:p>
          <a:p>
            <a:endParaRPr lang="en-US" dirty="0"/>
          </a:p>
          <a:p>
            <a:r>
              <a:rPr lang="en-US" dirty="0"/>
              <a:t>Show</a:t>
            </a:r>
            <a:r>
              <a:rPr lang="en-US" baseline="0" dirty="0"/>
              <a:t>n in diagram (a)</a:t>
            </a:r>
            <a:r>
              <a:rPr lang="en-US" dirty="0"/>
              <a:t> an electric circuit in which three resistors having resistances R1</a:t>
            </a:r>
            <a:endParaRPr lang="en-US" dirty="0"/>
          </a:p>
          <a:p>
            <a:endParaRPr lang="en-US" dirty="0"/>
          </a:p>
          <a:p>
            <a:r>
              <a:rPr lang="en-US" dirty="0"/>
              <a:t>,R2,R3and R4, respectively, are joined end to end. Here the resistors are said</a:t>
            </a:r>
            <a:endParaRPr lang="en-US" dirty="0"/>
          </a:p>
          <a:p>
            <a:r>
              <a:rPr lang="en-US" dirty="0"/>
              <a:t>to be connected in series.</a:t>
            </a:r>
            <a:endParaRPr lang="en-US" dirty="0"/>
          </a:p>
          <a:p>
            <a:r>
              <a:rPr lang="en-US" dirty="0"/>
              <a:t>Total</a:t>
            </a:r>
            <a:r>
              <a:rPr lang="en-US" baseline="0" dirty="0"/>
              <a:t> resistance given by :</a:t>
            </a:r>
            <a:endParaRPr lang="en-US" baseline="0" dirty="0"/>
          </a:p>
          <a:p>
            <a:endParaRPr lang="en-US" baseline="0" dirty="0"/>
          </a:p>
          <a:p>
            <a:r>
              <a:rPr lang="en-US" baseline="0" dirty="0"/>
              <a:t>Resistance=R1+R2+R3+R4</a:t>
            </a:r>
            <a:endParaRPr lang="en-US" dirty="0"/>
          </a:p>
          <a:p>
            <a:endParaRPr lang="en-US" dirty="0"/>
          </a:p>
          <a:p>
            <a:r>
              <a:rPr lang="en-US" dirty="0"/>
              <a:t>Resistors</a:t>
            </a:r>
            <a:r>
              <a:rPr lang="en-US" baseline="0" dirty="0"/>
              <a:t> connected in parallel </a:t>
            </a:r>
            <a:endParaRPr lang="en-US" baseline="0" dirty="0"/>
          </a:p>
          <a:p>
            <a:r>
              <a:rPr lang="en-IN" dirty="0"/>
              <a:t>As</a:t>
            </a:r>
            <a:r>
              <a:rPr lang="en-IN" baseline="0" dirty="0"/>
              <a:t> shown in diagram (b) R1,R2,R3,R4 are connected in parallel where we will get combined resistance of all these resistors as</a:t>
            </a:r>
            <a:endParaRPr lang="en-IN" baseline="0" dirty="0"/>
          </a:p>
          <a:p>
            <a:r>
              <a:rPr lang="en-IN" baseline="0" dirty="0"/>
              <a:t> Resistance=1/R1+1/R2+1/R3+1/R4</a:t>
            </a:r>
            <a:endParaRPr lang="en-IN" dirty="0"/>
          </a:p>
        </p:txBody>
      </p:sp>
      <p:sp>
        <p:nvSpPr>
          <p:cNvPr id="4" name="Slide Number Placeholder 3"/>
          <p:cNvSpPr>
            <a:spLocks noGrp="1"/>
          </p:cNvSpPr>
          <p:nvPr>
            <p:ph type="sldNum" sz="quarter" idx="10"/>
          </p:nvPr>
        </p:nvSpPr>
        <p:spPr/>
        <p:txBody>
          <a:bodyPr/>
          <a:lstStyle/>
          <a:p>
            <a:fld id="{BAC251E6-1B14-49CE-A058-FDD34D14AEC8}" type="slidenum">
              <a:rPr lang="en-IN" smtClean="0"/>
            </a:fld>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dirty="0"/>
              <a:t>When a battery is connected to an electric circuit the resistance in the circuit which is imposed of the flow of charge produces some heat. The heat produced in using any gadget is the heat effect that the current is producing. Some energy is used in powering up the gadget, the rest is dissipated this is known as the heating effect of electric circuit.</a:t>
            </a:r>
            <a:endParaRPr lang="en-IN" dirty="0"/>
          </a:p>
          <a:p>
            <a:endParaRPr lang="en-IN" dirty="0"/>
          </a:p>
        </p:txBody>
      </p:sp>
      <p:sp>
        <p:nvSpPr>
          <p:cNvPr id="4" name="Slide Number Placeholder 3"/>
          <p:cNvSpPr>
            <a:spLocks noGrp="1"/>
          </p:cNvSpPr>
          <p:nvPr>
            <p:ph type="sldNum" sz="quarter" idx="10"/>
          </p:nvPr>
        </p:nvSpPr>
        <p:spPr/>
        <p:txBody>
          <a:bodyPr/>
          <a:lstStyle/>
          <a:p>
            <a:fld id="{BAC251E6-1B14-49CE-A058-FDD34D14AEC8}" type="slidenum">
              <a:rPr lang="en-IN" smtClean="0"/>
            </a:fld>
            <a:endParaRPr lang="en-I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a current I flowing through a resistor of resistance R . Let the potential difference across it be V .Let t be the time during which a charge Q flows across. The work done in moving the charge Q through a potential difference V is VQ . Therefore, the source must supply energy equal to VQ in time t. Hence the power input to the circuit by the source is</a:t>
            </a:r>
            <a:endParaRPr lang="en-US" dirty="0"/>
          </a:p>
          <a:p>
            <a:r>
              <a:rPr lang="en-US" dirty="0"/>
              <a:t>                                                                                                           </a:t>
            </a:r>
            <a:r>
              <a:rPr lang="fr-FR" dirty="0"/>
              <a:t> P =</a:t>
            </a:r>
            <a:r>
              <a:rPr lang="fr-FR" dirty="0" smtClean="0"/>
              <a:t>Q/t=vi</a:t>
            </a:r>
            <a:endParaRPr lang="fr-FR" dirty="0" smtClean="0"/>
          </a:p>
          <a:p>
            <a:r>
              <a:rPr lang="fr-FR" dirty="0" err="1" smtClean="0"/>
              <a:t>Where</a:t>
            </a:r>
            <a:r>
              <a:rPr lang="fr-FR" dirty="0" smtClean="0"/>
              <a:t> :</a:t>
            </a:r>
            <a:endParaRPr lang="fr-FR" dirty="0" smtClean="0"/>
          </a:p>
          <a:p>
            <a:pPr marL="0" indent="0">
              <a:buNone/>
            </a:pPr>
            <a:r>
              <a:rPr lang="fr-FR" dirty="0" smtClean="0"/>
              <a:t>V= voltage</a:t>
            </a:r>
            <a:endParaRPr lang="fr-FR" dirty="0" smtClean="0"/>
          </a:p>
          <a:p>
            <a:pPr marL="0" indent="0">
              <a:buNone/>
            </a:pPr>
            <a:r>
              <a:rPr lang="fr-FR" dirty="0" smtClean="0"/>
              <a:t>i= </a:t>
            </a:r>
            <a:r>
              <a:rPr lang="fr-FR" dirty="0" err="1" smtClean="0"/>
              <a:t>current</a:t>
            </a:r>
            <a:endParaRPr lang="fr-FR" dirty="0" smtClean="0"/>
          </a:p>
          <a:p>
            <a:pPr marL="0" indent="0">
              <a:buNone/>
            </a:pPr>
            <a:r>
              <a:rPr lang="fr-FR" dirty="0" smtClean="0"/>
              <a:t>t=time</a:t>
            </a:r>
            <a:endParaRPr lang="fr-FR" dirty="0" smtClean="0"/>
          </a:p>
          <a:p>
            <a:pPr marL="0" indent="0">
              <a:buNone/>
            </a:pPr>
            <a:r>
              <a:rPr lang="fr-FR" dirty="0" smtClean="0"/>
              <a:t>Q=charge</a:t>
            </a:r>
            <a:endParaRPr lang="fr-FR" dirty="0" smtClean="0"/>
          </a:p>
          <a:p>
            <a:pPr marL="0" indent="0">
              <a:buNone/>
            </a:pPr>
            <a:endParaRPr lang="fr-FR" dirty="0" smtClean="0"/>
          </a:p>
          <a:p>
            <a:endParaRPr lang="fr-FR" dirty="0" smtClean="0"/>
          </a:p>
          <a:p>
            <a:endParaRPr lang="en-IN" dirty="0"/>
          </a:p>
        </p:txBody>
      </p:sp>
      <p:sp>
        <p:nvSpPr>
          <p:cNvPr id="4" name="Slide Number Placeholder 3"/>
          <p:cNvSpPr>
            <a:spLocks noGrp="1"/>
          </p:cNvSpPr>
          <p:nvPr>
            <p:ph type="sldNum" sz="quarter" idx="10"/>
          </p:nvPr>
        </p:nvSpPr>
        <p:spPr/>
        <p:txBody>
          <a:bodyPr/>
          <a:lstStyle/>
          <a:p>
            <a:fld id="{BAC251E6-1B14-49CE-A058-FDD34D14AEC8}" type="slidenum">
              <a:rPr lang="en-IN" smtClean="0"/>
            </a:fld>
            <a:endParaRPr lang="en-I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energy supplied to the circuit by the source in time t is P × t, that is, </a:t>
            </a:r>
            <a:r>
              <a:rPr lang="en-US" dirty="0" err="1"/>
              <a:t>VIt</a:t>
            </a:r>
            <a:r>
              <a:rPr lang="en-US" dirty="0"/>
              <a:t>. What happens to this energy expended by the source? This energy gets dissipated in the resistor as heat. Thus for a steady current I, the amount of heat H produced in time t is:</a:t>
            </a:r>
            <a:endParaRPr lang="en-US" dirty="0"/>
          </a:p>
          <a:p>
            <a:pPr marL="0" indent="0">
              <a:buNone/>
            </a:pPr>
            <a:r>
              <a:rPr lang="en-US" dirty="0"/>
              <a:t>H = </a:t>
            </a:r>
            <a:r>
              <a:rPr lang="en-US" dirty="0" err="1"/>
              <a:t>VIt</a:t>
            </a:r>
            <a:endParaRPr lang="en-IN" dirty="0"/>
          </a:p>
          <a:p>
            <a:r>
              <a:rPr lang="en-IN" dirty="0"/>
              <a:t>To these equation when we apply ohm’s law we get :</a:t>
            </a:r>
            <a:endParaRPr lang="en-IN" dirty="0"/>
          </a:p>
          <a:p>
            <a:r>
              <a:rPr lang="en-IN" dirty="0"/>
              <a:t>                                                            </a:t>
            </a:r>
            <a:r>
              <a:rPr lang="en-US" dirty="0"/>
              <a:t>H = I^2 </a:t>
            </a:r>
            <a:r>
              <a:rPr lang="en-US" dirty="0" err="1"/>
              <a:t>Rt</a:t>
            </a:r>
            <a:endParaRPr lang="en-US" dirty="0"/>
          </a:p>
          <a:p>
            <a:pPr marL="0" indent="0">
              <a:buNone/>
            </a:pPr>
            <a:r>
              <a:rPr lang="en-US" dirty="0" smtClean="0"/>
              <a:t>Where</a:t>
            </a:r>
            <a:r>
              <a:rPr lang="en-US" baseline="0" dirty="0" smtClean="0"/>
              <a:t> H is heat</a:t>
            </a:r>
            <a:endParaRPr lang="en-US" dirty="0"/>
          </a:p>
          <a:p>
            <a:pPr marL="0" indent="0">
              <a:buNone/>
            </a:pPr>
            <a:r>
              <a:rPr lang="en-US" dirty="0"/>
              <a:t> </a:t>
            </a:r>
            <a:endParaRPr lang="en-IN" dirty="0"/>
          </a:p>
        </p:txBody>
      </p:sp>
      <p:sp>
        <p:nvSpPr>
          <p:cNvPr id="4" name="Slide Number Placeholder 3"/>
          <p:cNvSpPr>
            <a:spLocks noGrp="1"/>
          </p:cNvSpPr>
          <p:nvPr>
            <p:ph type="sldNum" sz="quarter" idx="10"/>
          </p:nvPr>
        </p:nvSpPr>
        <p:spPr/>
        <p:txBody>
          <a:bodyPr/>
          <a:lstStyle/>
          <a:p>
            <a:fld id="{BAC251E6-1B14-49CE-A058-FDD34D14AEC8}" type="slidenum">
              <a:rPr lang="en-IN" smtClean="0"/>
            </a:fld>
            <a:endParaRPr lang="en-I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 we</a:t>
            </a:r>
            <a:r>
              <a:rPr lang="en-US" sz="1200" b="0" i="0" kern="1200" baseline="0" dirty="0">
                <a:solidFill>
                  <a:schemeClr val="tx1"/>
                </a:solidFill>
                <a:effectLst/>
                <a:latin typeface="+mn-lt"/>
                <a:ea typeface="+mn-ea"/>
                <a:cs typeface="+mn-cs"/>
              </a:rPr>
              <a:t> are able to visualize how </a:t>
            </a:r>
            <a:r>
              <a:rPr lang="en-US" sz="1200" b="0" i="0" kern="1200" dirty="0">
                <a:solidFill>
                  <a:schemeClr val="tx1"/>
                </a:solidFill>
                <a:effectLst/>
                <a:latin typeface="+mn-lt"/>
                <a:ea typeface="+mn-ea"/>
                <a:cs typeface="+mn-cs"/>
              </a:rPr>
              <a:t>an </a:t>
            </a:r>
            <a:r>
              <a:rPr lang="en-US" sz="1200" b="1" i="0" kern="1200" dirty="0">
                <a:solidFill>
                  <a:schemeClr val="tx1"/>
                </a:solidFill>
                <a:effectLst/>
                <a:latin typeface="+mn-lt"/>
                <a:ea typeface="+mn-ea"/>
                <a:cs typeface="+mn-cs"/>
              </a:rPr>
              <a:t>electric</a:t>
            </a:r>
            <a:r>
              <a:rPr lang="en-US" sz="1200" b="0" i="0" kern="1200" dirty="0">
                <a:solidFill>
                  <a:schemeClr val="tx1"/>
                </a:solidFill>
                <a:effectLst/>
                <a:latin typeface="+mn-lt"/>
                <a:ea typeface="+mn-ea"/>
                <a:cs typeface="+mn-cs"/>
              </a:rPr>
              <a:t> current when passed through a conductor causes the conductor to becomes hot after some time and produce </a:t>
            </a:r>
            <a:r>
              <a:rPr lang="en-US" sz="1200" b="1" i="0" kern="1200" dirty="0">
                <a:solidFill>
                  <a:schemeClr val="tx1"/>
                </a:solidFill>
                <a:effectLst/>
                <a:latin typeface="+mn-lt"/>
                <a:ea typeface="+mn-ea"/>
                <a:cs typeface="+mn-cs"/>
              </a:rPr>
              <a:t>heat</a:t>
            </a:r>
            <a:r>
              <a:rPr lang="en-US" sz="1200" b="0" i="0" kern="1200" dirty="0">
                <a:solidFill>
                  <a:schemeClr val="tx1"/>
                </a:solidFill>
                <a:effectLst/>
                <a:latin typeface="+mn-lt"/>
                <a:ea typeface="+mn-ea"/>
                <a:cs typeface="+mn-cs"/>
              </a:rPr>
              <a:t>. This happens due to the conversion of some </a:t>
            </a:r>
            <a:r>
              <a:rPr lang="en-US" sz="1200" b="1" i="0" kern="1200" dirty="0">
                <a:solidFill>
                  <a:schemeClr val="tx1"/>
                </a:solidFill>
                <a:effectLst/>
                <a:latin typeface="+mn-lt"/>
                <a:ea typeface="+mn-ea"/>
                <a:cs typeface="+mn-cs"/>
              </a:rPr>
              <a:t>electric</a:t>
            </a:r>
            <a:r>
              <a:rPr lang="en-US" sz="1200" b="0" i="0" kern="1200" dirty="0">
                <a:solidFill>
                  <a:schemeClr val="tx1"/>
                </a:solidFill>
                <a:effectLst/>
                <a:latin typeface="+mn-lt"/>
                <a:ea typeface="+mn-ea"/>
                <a:cs typeface="+mn-cs"/>
              </a:rPr>
              <a:t> energy passing through the conductor into </a:t>
            </a:r>
            <a:r>
              <a:rPr lang="en-US" sz="1200" b="1" i="0" kern="1200" dirty="0">
                <a:solidFill>
                  <a:schemeClr val="tx1"/>
                </a:solidFill>
                <a:effectLst/>
                <a:latin typeface="+mn-lt"/>
                <a:ea typeface="+mn-ea"/>
                <a:cs typeface="+mn-cs"/>
              </a:rPr>
              <a:t>heat</a:t>
            </a:r>
            <a:r>
              <a:rPr lang="en-US" sz="1200" b="0" i="0" kern="1200" dirty="0">
                <a:solidFill>
                  <a:schemeClr val="tx1"/>
                </a:solidFill>
                <a:effectLst/>
                <a:latin typeface="+mn-lt"/>
                <a:ea typeface="+mn-ea"/>
                <a:cs typeface="+mn-cs"/>
              </a:rPr>
              <a:t> energy. This </a:t>
            </a:r>
            <a:r>
              <a:rPr lang="en-US" sz="1200" b="1" i="0" kern="1200" dirty="0">
                <a:solidFill>
                  <a:schemeClr val="tx1"/>
                </a:solidFill>
                <a:effectLst/>
                <a:latin typeface="+mn-lt"/>
                <a:ea typeface="+mn-ea"/>
                <a:cs typeface="+mn-cs"/>
              </a:rPr>
              <a:t>effect of electric</a:t>
            </a:r>
            <a:r>
              <a:rPr lang="en-US" sz="1200" b="0" i="0" kern="1200" dirty="0">
                <a:solidFill>
                  <a:schemeClr val="tx1"/>
                </a:solidFill>
                <a:effectLst/>
                <a:latin typeface="+mn-lt"/>
                <a:ea typeface="+mn-ea"/>
                <a:cs typeface="+mn-cs"/>
              </a:rPr>
              <a:t> current is called </a:t>
            </a:r>
            <a:r>
              <a:rPr lang="en-US" sz="1200" b="1" i="0" kern="1200" dirty="0">
                <a:solidFill>
                  <a:schemeClr val="tx1"/>
                </a:solidFill>
                <a:effectLst/>
                <a:latin typeface="+mn-lt"/>
                <a:ea typeface="+mn-ea"/>
                <a:cs typeface="+mn-cs"/>
              </a:rPr>
              <a:t>heating effect</a:t>
            </a:r>
            <a:r>
              <a:rPr lang="en-US" sz="1200" b="0" i="0" kern="1200" dirty="0">
                <a:solidFill>
                  <a:schemeClr val="tx1"/>
                </a:solidFill>
                <a:effectLst/>
                <a:latin typeface="+mn-lt"/>
                <a:ea typeface="+mn-ea"/>
                <a:cs typeface="+mn-cs"/>
              </a:rPr>
              <a:t> of current.</a:t>
            </a:r>
            <a:endParaRPr lang="en-IN" dirty="0"/>
          </a:p>
        </p:txBody>
      </p:sp>
      <p:sp>
        <p:nvSpPr>
          <p:cNvPr id="4" name="Slide Number Placeholder 3"/>
          <p:cNvSpPr>
            <a:spLocks noGrp="1"/>
          </p:cNvSpPr>
          <p:nvPr>
            <p:ph type="sldNum" sz="quarter" idx="10"/>
          </p:nvPr>
        </p:nvSpPr>
        <p:spPr/>
        <p:txBody>
          <a:bodyPr/>
          <a:lstStyle/>
          <a:p>
            <a:fld id="{BAC251E6-1B14-49CE-A058-FDD34D14AEC8}" type="slidenum">
              <a:rPr lang="en-IN" smtClean="0"/>
            </a:fld>
            <a:endParaRPr lang="en-I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Power</a:t>
            </a:r>
            <a:r>
              <a:rPr lang="en-IN" baseline="0" dirty="0" smtClean="0"/>
              <a:t> is </a:t>
            </a:r>
            <a:r>
              <a:rPr lang="en-IN" dirty="0" smtClean="0"/>
              <a:t>rate </a:t>
            </a:r>
            <a:r>
              <a:rPr lang="en-IN" dirty="0"/>
              <a:t>of doing work is power</a:t>
            </a:r>
            <a:r>
              <a:rPr lang="en-IN" dirty="0" smtClean="0"/>
              <a:t>.</a:t>
            </a:r>
            <a:endParaRPr lang="en-IN" dirty="0" smtClean="0"/>
          </a:p>
          <a:p>
            <a:r>
              <a:rPr lang="en-IN" dirty="0" smtClean="0"/>
              <a:t>Hence similarly </a:t>
            </a:r>
            <a:endParaRPr lang="en-IN" dirty="0"/>
          </a:p>
          <a:p>
            <a:r>
              <a:rPr lang="en-IN" dirty="0"/>
              <a:t>Electric </a:t>
            </a:r>
            <a:r>
              <a:rPr lang="en-IN" dirty="0" smtClean="0"/>
              <a:t>power</a:t>
            </a:r>
            <a:r>
              <a:rPr lang="en-IN" baseline="0" dirty="0" smtClean="0"/>
              <a:t> is </a:t>
            </a:r>
            <a:r>
              <a:rPr lang="en-IN" dirty="0" smtClean="0"/>
              <a:t>rate </a:t>
            </a:r>
            <a:r>
              <a:rPr lang="en-IN" dirty="0"/>
              <a:t>of consumption of energy is electric power</a:t>
            </a:r>
            <a:endParaRPr lang="en-IN" dirty="0"/>
          </a:p>
          <a:p>
            <a:endParaRPr lang="en-US" dirty="0"/>
          </a:p>
          <a:p>
            <a:r>
              <a:rPr lang="en-US" dirty="0" smtClean="0"/>
              <a:t>Formulae</a:t>
            </a:r>
            <a:r>
              <a:rPr lang="en-US" baseline="0" dirty="0" smtClean="0"/>
              <a:t> that can be driven are </a:t>
            </a:r>
            <a:endParaRPr lang="en-US" baseline="0" dirty="0" smtClean="0"/>
          </a:p>
          <a:p>
            <a:endParaRPr lang="en-US" dirty="0"/>
          </a:p>
          <a:p>
            <a:r>
              <a:rPr lang="en-US" dirty="0"/>
              <a:t>The power P is given by P  =  VI Or P  =  I^2 R = V^ 2 /R</a:t>
            </a:r>
            <a:endParaRPr lang="en-US" dirty="0"/>
          </a:p>
          <a:p>
            <a:endParaRPr lang="en-IN" dirty="0"/>
          </a:p>
          <a:p>
            <a:endParaRPr lang="en-IN" dirty="0"/>
          </a:p>
        </p:txBody>
      </p:sp>
      <p:sp>
        <p:nvSpPr>
          <p:cNvPr id="4" name="Slide Number Placeholder 3"/>
          <p:cNvSpPr>
            <a:spLocks noGrp="1"/>
          </p:cNvSpPr>
          <p:nvPr>
            <p:ph type="sldNum" sz="quarter" idx="10"/>
          </p:nvPr>
        </p:nvSpPr>
        <p:spPr/>
        <p:txBody>
          <a:bodyPr/>
          <a:lstStyle/>
          <a:p>
            <a:fld id="{BAC251E6-1B14-49CE-A058-FDD34D14AEC8}" type="slidenum">
              <a:rPr lang="en-IN" smtClean="0"/>
            </a:fld>
            <a:endParaRPr lang="en-I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IN" dirty="0"/>
              <a:t>SI units:</a:t>
            </a:r>
            <a:endParaRPr lang="en-IN" dirty="0"/>
          </a:p>
          <a:p>
            <a:pPr marL="0" indent="0">
              <a:buNone/>
            </a:pPr>
            <a:r>
              <a:rPr lang="en-US" dirty="0"/>
              <a:t>The SI unit of electric power is watt (W). It is the power consumed by a device that carries 1 A of current when operated at a potential difference of 1 V. </a:t>
            </a:r>
            <a:endParaRPr lang="en-US" dirty="0"/>
          </a:p>
          <a:p>
            <a:pPr marL="0" indent="0">
              <a:buNone/>
            </a:pPr>
            <a:r>
              <a:rPr lang="it-IT" dirty="0"/>
              <a:t>                                        1 W  =  1 volt · 1 ampere = 1 V A</a:t>
            </a:r>
            <a:endParaRPr lang="en-IN" dirty="0"/>
          </a:p>
          <a:p>
            <a:endParaRPr lang="en-IN" dirty="0"/>
          </a:p>
        </p:txBody>
      </p:sp>
      <p:sp>
        <p:nvSpPr>
          <p:cNvPr id="4" name="Slide Number Placeholder 3"/>
          <p:cNvSpPr>
            <a:spLocks noGrp="1"/>
          </p:cNvSpPr>
          <p:nvPr>
            <p:ph type="sldNum" sz="quarter" idx="10"/>
          </p:nvPr>
        </p:nvSpPr>
        <p:spPr/>
        <p:txBody>
          <a:bodyPr/>
          <a:lstStyle/>
          <a:p>
            <a:fld id="{BAC251E6-1B14-49CE-A058-FDD34D14AEC8}" type="slidenum">
              <a:rPr lang="en-IN" smtClean="0"/>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oup 13" descr="Stack of books"/>
          <p:cNvGrpSpPr/>
          <p:nvPr/>
        </p:nvGrpSpPr>
        <p:grpSpPr>
          <a:xfrm>
            <a:off x="0" y="0"/>
            <a:ext cx="12193747" cy="6858000"/>
            <a:chOff x="0" y="0"/>
            <a:chExt cx="12190572" cy="6858000"/>
          </a:xfrm>
        </p:grpSpPr>
        <p:sp>
          <p:nvSpPr>
            <p:cNvPr id="13" name="Rectangle 12"/>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grpSp>
          <p:nvGrpSpPr>
            <p:cNvPr id="12" name="Group 11"/>
            <p:cNvGrpSpPr/>
            <p:nvPr/>
          </p:nvGrpSpPr>
          <p:grpSpPr>
            <a:xfrm>
              <a:off x="0" y="0"/>
              <a:ext cx="4726044" cy="6858000"/>
              <a:chOff x="0" y="0"/>
              <a:chExt cx="4726044" cy="6858000"/>
            </a:xfrm>
          </p:grpSpPr>
          <p:pic>
            <p:nvPicPr>
              <p:cNvPr id="9" name="Picture 8"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91594" cy="6858000"/>
              </a:xfrm>
              <a:prstGeom prst="rect">
                <a:avLst/>
              </a:prstGeom>
            </p:spPr>
          </p:pic>
          <p:sp>
            <p:nvSpPr>
              <p:cNvPr id="10" name="Rectangle 9"/>
              <p:cNvSpPr/>
              <p:nvPr/>
            </p:nvSpPr>
            <p:spPr>
              <a:xfrm>
                <a:off x="4588884"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sp>
        <p:nvSpPr>
          <p:cNvPr id="2" name="Title 1"/>
          <p:cNvSpPr>
            <a:spLocks noGrp="1"/>
          </p:cNvSpPr>
          <p:nvPr>
            <p:ph type="ctrTitle"/>
          </p:nvPr>
        </p:nvSpPr>
        <p:spPr>
          <a:xfrm>
            <a:off x="4880617" y="1498602"/>
            <a:ext cx="7010400"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3" name="Subtitle 2"/>
          <p:cNvSpPr>
            <a:spLocks noGrp="1"/>
          </p:cNvSpPr>
          <p:nvPr>
            <p:ph type="subTitle" idx="1"/>
          </p:nvPr>
        </p:nvSpPr>
        <p:spPr>
          <a:xfrm>
            <a:off x="4880617" y="4927600"/>
            <a:ext cx="7010400"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5" name="Date Placeholder 4"/>
          <p:cNvSpPr>
            <a:spLocks noGrp="1"/>
          </p:cNvSpPr>
          <p:nvPr>
            <p:ph type="dt" sz="half" idx="10"/>
          </p:nvPr>
        </p:nvSpPr>
        <p:spPr/>
        <p:txBody>
          <a:bodyPr/>
          <a:lstStyle/>
          <a:p>
            <a:fld id="{B61BEF0D-F0BB-DE4B-95CE-6DB70DBA9567}" type="datetimeFigureOut">
              <a:rPr lang="en-US" smtClean="0"/>
            </a:fld>
            <a:endParaRPr lang="en-US" dirty="0"/>
          </a:p>
        </p:txBody>
      </p:sp>
      <p:sp>
        <p:nvSpPr>
          <p:cNvPr id="7" name="Footer Placeholder 6"/>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D57F1E4F-1CFF-5643-939E-217C01CDF565}" type="slidenum">
              <a:rPr lang="en-US" smtClean="0"/>
            </a:fld>
            <a:endParaRPr 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5200" y="274639"/>
            <a:ext cx="1422400" cy="5897561"/>
          </a:xfrm>
        </p:spPr>
        <p:txBody>
          <a:bodyPr vert="eaVert"/>
          <a:lstStyle/>
          <a:p>
            <a:r>
              <a:rPr lang="en-US"/>
              <a:t>Click to edit Master title style</a:t>
            </a:r>
            <a:endParaRPr dirty="0"/>
          </a:p>
        </p:txBody>
      </p:sp>
      <p:sp>
        <p:nvSpPr>
          <p:cNvPr id="3" name="Vertical Text Placeholder 2"/>
          <p:cNvSpPr>
            <a:spLocks noGrp="1"/>
          </p:cNvSpPr>
          <p:nvPr>
            <p:ph type="body" orient="vert" idx="1"/>
          </p:nvPr>
        </p:nvSpPr>
        <p:spPr>
          <a:xfrm>
            <a:off x="1117600" y="274639"/>
            <a:ext cx="8534401" cy="5897561"/>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F75CDD5C-4232-4372-8D6A-FF4B0C73FCB1}"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978BEE-E020-415B-804D-8895F0A4F65A}" type="slidenum">
              <a:rPr lang="en-IN" smtClean="0"/>
            </a:fld>
            <a:endParaRPr lang="en-IN"/>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F75CDD5C-4232-4372-8D6A-FF4B0C73FCB1}"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978BEE-E020-415B-804D-8895F0A4F65A}" type="slidenum">
              <a:rPr lang="en-IN" smtClean="0"/>
            </a:fld>
            <a:endParaRPr lang="en-IN"/>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F75CDD5C-4232-4372-8D6A-FF4B0C73FCB1}"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978BEE-E020-415B-804D-8895F0A4F65A}" type="slidenum">
              <a:rPr lang="en-IN" smtClean="0"/>
            </a:fld>
            <a:endParaRPr lang="en-IN"/>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F75CDD5C-4232-4372-8D6A-FF4B0C73FCB1}"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978BEE-E020-415B-804D-8895F0A4F65A}" type="slidenum">
              <a:rPr lang="en-IN" smtClean="0"/>
            </a:fld>
            <a:endParaRPr lang="en-IN"/>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F75CDD5C-4232-4372-8D6A-FF4B0C73FCB1}"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9978BEE-E020-415B-804D-8895F0A4F65A}" type="slidenum">
              <a:rPr lang="en-IN" smtClean="0"/>
            </a:fld>
            <a:endParaRPr lang="en-IN"/>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F75CDD5C-4232-4372-8D6A-FF4B0C73FCB1}"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9978BEE-E020-415B-804D-8895F0A4F65A}" type="slidenum">
              <a:rPr lang="en-IN" smtClean="0"/>
            </a:fld>
            <a:endParaRPr lang="en-IN"/>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5CDD5C-4232-4372-8D6A-FF4B0C73FCB1}"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9978BEE-E020-415B-804D-8895F0A4F65A}" type="slidenum">
              <a:rPr lang="en-IN" smtClean="0"/>
            </a:fld>
            <a:endParaRPr lang="en-IN"/>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F75CDD5C-4232-4372-8D6A-FF4B0C73FCB1}"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978BEE-E020-415B-804D-8895F0A4F65A}" type="slidenum">
              <a:rPr lang="en-IN" smtClean="0"/>
            </a:fld>
            <a:endParaRPr lang="en-IN"/>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Marker" panose="03080602040302020204"/>
              </a:defRPr>
            </a:lvl1pPr>
          </a:lstStyle>
          <a:p>
            <a:r>
              <a:rPr lang="en-US" dirty="0"/>
              <a:t>Click to edit Master title style</a:t>
            </a:r>
            <a:endParaRPr dirty="0"/>
          </a:p>
        </p:txBody>
      </p:sp>
      <p:sp>
        <p:nvSpPr>
          <p:cNvPr id="3" name="Content Placeholder 2"/>
          <p:cNvSpPr>
            <a:spLocks noGrp="1"/>
          </p:cNvSpPr>
          <p:nvPr>
            <p:ph idx="1"/>
          </p:nvPr>
        </p:nvSpPr>
        <p:spPr/>
        <p:txBody>
          <a:bodyPr/>
          <a:lstStyle>
            <a:lvl1pPr>
              <a:defRPr>
                <a:latin typeface="Segoe Marker" panose="03080602040302020204"/>
              </a:defRPr>
            </a:lvl1pPr>
            <a:lvl2pPr>
              <a:defRPr>
                <a:latin typeface="Segoe Marker" panose="03080602040302020204"/>
              </a:defRPr>
            </a:lvl2pPr>
            <a:lvl3pPr>
              <a:defRPr>
                <a:latin typeface="Segoe Marker" panose="03080602040302020204"/>
              </a:defRPr>
            </a:lvl3pPr>
            <a:lvl4pPr>
              <a:defRPr>
                <a:latin typeface="Segoe Marker" panose="03080602040302020204"/>
              </a:defRPr>
            </a:lvl4pPr>
            <a:lvl5pPr>
              <a:defRPr>
                <a:latin typeface="Segoe Marker" panose="03080602040302020204"/>
              </a:defRPr>
            </a:lvl5pPr>
            <a:lvl6pPr>
              <a:defRPr/>
            </a:lvl6pPr>
            <a:lvl7pPr>
              <a:defRPr baseline="0"/>
            </a:lvl7pPr>
            <a:lvl8pPr>
              <a:defRPr baseline="0"/>
            </a:lvl8pPr>
            <a:lvl9pPr>
              <a:defRPr baseline="0"/>
            </a:lvl9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dirty="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F75CDD5C-4232-4372-8D6A-FF4B0C73FCB1}"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978BEE-E020-415B-804D-8895F0A4F65A}" type="slidenum">
              <a:rPr lang="en-IN" smtClean="0"/>
            </a:fld>
            <a:endParaRPr lang="en-IN"/>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F75CDD5C-4232-4372-8D6A-FF4B0C73FCB1}"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978BEE-E020-415B-804D-8895F0A4F65A}" type="slidenum">
              <a:rPr lang="en-IN" smtClean="0"/>
            </a:fld>
            <a:endParaRPr lang="en-IN"/>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F75CDD5C-4232-4372-8D6A-FF4B0C73FCB1}"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978BEE-E020-415B-804D-8895F0A4F65A}" type="slidenum">
              <a:rPr lang="en-IN" smtClean="0"/>
            </a:fld>
            <a:endParaRPr lang="en-IN"/>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1620" y="0"/>
            <a:ext cx="12192127" cy="6858000"/>
            <a:chOff x="1620" y="0"/>
            <a:chExt cx="12188952" cy="6858000"/>
          </a:xfrm>
        </p:grpSpPr>
        <p:sp>
          <p:nvSpPr>
            <p:cNvPr id="4" name="Rectangle 3"/>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11" name="Rectangle 10"/>
            <p:cNvSpPr/>
            <p:nvPr/>
          </p:nvSpPr>
          <p:spPr>
            <a:xfrm>
              <a:off x="7481252"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a:solidFill>
                  <a:schemeClr val="tx2"/>
                </a:solidFill>
              </a:endParaRPr>
            </a:p>
          </p:txBody>
        </p:sp>
      </p:grpSp>
      <p:pic>
        <p:nvPicPr>
          <p:cNvPr id="5" name="Picture 4"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0797" y="0"/>
            <a:ext cx="4592790" cy="6858000"/>
          </a:xfrm>
          <a:prstGeom prst="rect">
            <a:avLst/>
          </a:prstGeom>
        </p:spPr>
      </p:pic>
      <p:sp>
        <p:nvSpPr>
          <p:cNvPr id="7" name="Title 1"/>
          <p:cNvSpPr>
            <a:spLocks noGrp="1"/>
          </p:cNvSpPr>
          <p:nvPr>
            <p:ph type="ctrTitle"/>
          </p:nvPr>
        </p:nvSpPr>
        <p:spPr>
          <a:xfrm>
            <a:off x="237211" y="1498602"/>
            <a:ext cx="7010400"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8" name="Subtitle 2"/>
          <p:cNvSpPr>
            <a:spLocks noGrp="1"/>
          </p:cNvSpPr>
          <p:nvPr>
            <p:ph type="subTitle" idx="1"/>
          </p:nvPr>
        </p:nvSpPr>
        <p:spPr>
          <a:xfrm>
            <a:off x="237211" y="4927600"/>
            <a:ext cx="7010400"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2" name="Date Placeholder 1"/>
          <p:cNvSpPr>
            <a:spLocks noGrp="1"/>
          </p:cNvSpPr>
          <p:nvPr>
            <p:ph type="dt" sz="half" idx="10"/>
          </p:nvPr>
        </p:nvSpPr>
        <p:spPr/>
        <p:txBody>
          <a:bodyPr/>
          <a:lstStyle/>
          <a:p>
            <a:fld id="{B61BEF0D-F0BB-DE4B-95CE-6DB70DBA9567}"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fld>
            <a:endParaRPr 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1117600" y="1701800"/>
            <a:ext cx="4978400"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Content Placeholder 3"/>
          <p:cNvSpPr>
            <a:spLocks noGrp="1"/>
          </p:cNvSpPr>
          <p:nvPr>
            <p:ph sz="half" idx="2"/>
          </p:nvPr>
        </p:nvSpPr>
        <p:spPr>
          <a:xfrm>
            <a:off x="6299200" y="1701800"/>
            <a:ext cx="4978400"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Date Placeholder 4"/>
          <p:cNvSpPr>
            <a:spLocks noGrp="1"/>
          </p:cNvSpPr>
          <p:nvPr>
            <p:ph type="dt" sz="half" idx="10"/>
          </p:nvPr>
        </p:nvSpPr>
        <p:spPr/>
        <p:txBody>
          <a:bodyPr/>
          <a:lstStyle/>
          <a:p>
            <a:fld id="{B61BEF0D-F0BB-DE4B-95CE-6DB70DBA9567}"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1121665" y="1608836"/>
            <a:ext cx="4974336"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Edit Master text styles</a:t>
            </a:r>
            <a:endParaRPr lang="en-US"/>
          </a:p>
        </p:txBody>
      </p:sp>
      <p:sp>
        <p:nvSpPr>
          <p:cNvPr id="4" name="Content Placeholder 3"/>
          <p:cNvSpPr>
            <a:spLocks noGrp="1"/>
          </p:cNvSpPr>
          <p:nvPr>
            <p:ph sz="half" idx="2"/>
          </p:nvPr>
        </p:nvSpPr>
        <p:spPr>
          <a:xfrm>
            <a:off x="1117600" y="2209800"/>
            <a:ext cx="4978400"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Text Placeholder 4"/>
          <p:cNvSpPr>
            <a:spLocks noGrp="1"/>
          </p:cNvSpPr>
          <p:nvPr>
            <p:ph type="body" sz="quarter" idx="3"/>
          </p:nvPr>
        </p:nvSpPr>
        <p:spPr>
          <a:xfrm>
            <a:off x="6303264" y="1608836"/>
            <a:ext cx="4974336"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Edit Master text styles</a:t>
            </a:r>
            <a:endParaRPr lang="en-US"/>
          </a:p>
        </p:txBody>
      </p:sp>
      <p:sp>
        <p:nvSpPr>
          <p:cNvPr id="6" name="Content Placeholder 5"/>
          <p:cNvSpPr>
            <a:spLocks noGrp="1"/>
          </p:cNvSpPr>
          <p:nvPr>
            <p:ph sz="quarter" idx="4"/>
          </p:nvPr>
        </p:nvSpPr>
        <p:spPr>
          <a:xfrm>
            <a:off x="6299200" y="2209800"/>
            <a:ext cx="4978400"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7" name="Date Placeholder 6"/>
          <p:cNvSpPr>
            <a:spLocks noGrp="1"/>
          </p:cNvSpPr>
          <p:nvPr>
            <p:ph type="dt" sz="half" idx="10"/>
          </p:nvPr>
        </p:nvSpPr>
        <p:spPr/>
        <p:txBody>
          <a:bodyPr/>
          <a:lstStyle/>
          <a:p>
            <a:fld id="{B61BEF0D-F0BB-DE4B-95CE-6DB70DBA9567}"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2400" y="0"/>
            <a:ext cx="792480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sp>
        <p:nvSpPr>
          <p:cNvPr id="2" name="Title 1"/>
          <p:cNvSpPr>
            <a:spLocks noGrp="1"/>
          </p:cNvSpPr>
          <p:nvPr>
            <p:ph type="title"/>
          </p:nvPr>
        </p:nvSpPr>
        <p:spPr>
          <a:xfrm>
            <a:off x="455731" y="1701800"/>
            <a:ext cx="3352800" cy="2844800"/>
          </a:xfrm>
        </p:spPr>
        <p:txBody>
          <a:bodyPr anchor="b">
            <a:normAutofit/>
          </a:bodyPr>
          <a:lstStyle>
            <a:lvl1pPr algn="l">
              <a:defRPr sz="2000" b="1">
                <a:effectLst/>
              </a:defRPr>
            </a:lvl1pPr>
          </a:lstStyle>
          <a:p>
            <a:r>
              <a:rPr lang="en-US"/>
              <a:t>Click to edit Master title style</a:t>
            </a:r>
            <a:endParaRPr dirty="0"/>
          </a:p>
        </p:txBody>
      </p:sp>
      <p:sp>
        <p:nvSpPr>
          <p:cNvPr id="3" name="Content Placeholder 2"/>
          <p:cNvSpPr>
            <a:spLocks noGrp="1"/>
          </p:cNvSpPr>
          <p:nvPr>
            <p:ph idx="1"/>
          </p:nvPr>
        </p:nvSpPr>
        <p:spPr>
          <a:xfrm>
            <a:off x="4470401" y="482600"/>
            <a:ext cx="6807200" cy="5892800"/>
          </a:xfrm>
        </p:spPr>
        <p:txBody>
          <a:bodyPr>
            <a:normAutofit/>
          </a:bodyPr>
          <a:lstStyle>
            <a:lvl1pPr>
              <a:defRPr sz="24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Text Placeholder 3"/>
          <p:cNvSpPr>
            <a:spLocks noGrp="1"/>
          </p:cNvSpPr>
          <p:nvPr>
            <p:ph type="body" sz="half" idx="2"/>
          </p:nvPr>
        </p:nvSpPr>
        <p:spPr>
          <a:xfrm>
            <a:off x="455731" y="4648200"/>
            <a:ext cx="3352800" cy="1727200"/>
          </a:xfrm>
        </p:spPr>
        <p:txBody>
          <a:bodyPr>
            <a:normAutofit/>
          </a:bodyPr>
          <a:lstStyle>
            <a:lvl1pPr marL="0" indent="0">
              <a:spcBef>
                <a:spcPts val="120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B61BEF0D-F0BB-DE4B-95CE-6DB70DBA9567}"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801" y="0"/>
            <a:ext cx="802640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sp>
        <p:nvSpPr>
          <p:cNvPr id="2" name="Title 1"/>
          <p:cNvSpPr>
            <a:spLocks noGrp="1"/>
          </p:cNvSpPr>
          <p:nvPr>
            <p:ph type="title"/>
          </p:nvPr>
        </p:nvSpPr>
        <p:spPr>
          <a:xfrm>
            <a:off x="2438401" y="4800600"/>
            <a:ext cx="7315200" cy="762000"/>
          </a:xfrm>
        </p:spPr>
        <p:txBody>
          <a:bodyPr anchor="b">
            <a:normAutofit/>
          </a:bodyPr>
          <a:lstStyle>
            <a:lvl1pPr algn="l">
              <a:defRPr sz="2000" b="1">
                <a:effectLst/>
              </a:defRPr>
            </a:lvl1pPr>
          </a:lstStyle>
          <a:p>
            <a:r>
              <a:rPr lang="en-US"/>
              <a:t>Click to edit Master title style</a:t>
            </a:r>
            <a:endParaRPr lang="en-US"/>
          </a:p>
        </p:txBody>
      </p:sp>
      <p:sp>
        <p:nvSpPr>
          <p:cNvPr id="3" name="Picture Placeholder 2" descr="An empty placeholder to add an image. Click on the placeholder and select the image that you wish to add"/>
          <p:cNvSpPr>
            <a:spLocks noGrp="1"/>
          </p:cNvSpPr>
          <p:nvPr>
            <p:ph type="pic" idx="1"/>
          </p:nvPr>
        </p:nvSpPr>
        <p:spPr>
          <a:xfrm>
            <a:off x="2438401" y="279402"/>
            <a:ext cx="7315200" cy="4448175"/>
          </a:xfrm>
        </p:spPr>
        <p:txBody>
          <a:bodyPr>
            <a:normAutofit/>
          </a:bodyPr>
          <a:lstStyle>
            <a:lvl1pPr marL="0" indent="0">
              <a:buNone/>
              <a:defRPr sz="2800"/>
            </a:lvl1pPr>
            <a:lvl2pPr marL="609600" indent="0">
              <a:buNone/>
              <a:defRPr sz="3700"/>
            </a:lvl2pPr>
            <a:lvl3pPr marL="1219200" indent="0">
              <a:buNone/>
              <a:defRPr sz="3200"/>
            </a:lvl3pPr>
            <a:lvl4pPr marL="1828165" indent="0">
              <a:buNone/>
              <a:defRPr sz="2700"/>
            </a:lvl4pPr>
            <a:lvl5pPr marL="2437765" indent="0">
              <a:buNone/>
              <a:defRPr sz="2700"/>
            </a:lvl5pPr>
            <a:lvl6pPr marL="3047365" indent="0">
              <a:buNone/>
              <a:defRPr sz="2700"/>
            </a:lvl6pPr>
            <a:lvl7pPr marL="3656965" indent="0">
              <a:buNone/>
              <a:defRPr sz="2700"/>
            </a:lvl7pPr>
            <a:lvl8pPr marL="4266565" indent="0">
              <a:buNone/>
              <a:defRPr sz="2700"/>
            </a:lvl8pPr>
            <a:lvl9pPr marL="4876165" indent="0">
              <a:buNone/>
              <a:defRPr sz="2700"/>
            </a:lvl9pPr>
          </a:lstStyle>
          <a:p>
            <a:r>
              <a:rPr lang="en-US"/>
              <a:t>Click icon to add picture</a:t>
            </a:r>
            <a:endParaRPr lang="en-US"/>
          </a:p>
        </p:txBody>
      </p:sp>
      <p:sp>
        <p:nvSpPr>
          <p:cNvPr id="4" name="Text Placeholder 3"/>
          <p:cNvSpPr>
            <a:spLocks noGrp="1"/>
          </p:cNvSpPr>
          <p:nvPr>
            <p:ph type="body" sz="half" idx="2"/>
          </p:nvPr>
        </p:nvSpPr>
        <p:spPr>
          <a:xfrm>
            <a:off x="2438401" y="5562600"/>
            <a:ext cx="7315200" cy="812800"/>
          </a:xfrm>
        </p:spPr>
        <p:txBody>
          <a:bodyPr>
            <a:normAutofit/>
          </a:bodyPr>
          <a:lstStyle>
            <a:lvl1pPr marL="0" indent="0">
              <a:spcBef>
                <a:spcPts val="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B61BEF0D-F0BB-DE4B-95CE-6DB70DBA9567}"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4.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1620" y="0"/>
            <a:ext cx="12192127" cy="6858000"/>
            <a:chOff x="1620" y="0"/>
            <a:chExt cx="12188952" cy="6858000"/>
          </a:xfrm>
        </p:grpSpPr>
        <p:sp>
          <p:nvSpPr>
            <p:cNvPr id="10" name="Rectangle 9"/>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sp>
          <p:nvSpPr>
            <p:cNvPr id="8" name="Rectangle 7"/>
            <p:cNvSpPr/>
            <p:nvPr/>
          </p:nvSpPr>
          <p:spPr>
            <a:xfrm>
              <a:off x="304721" y="0"/>
              <a:ext cx="11579384" cy="685800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grpSp>
      <p:sp>
        <p:nvSpPr>
          <p:cNvPr id="2" name="Title Placeholder 1"/>
          <p:cNvSpPr>
            <a:spLocks noGrp="1"/>
          </p:cNvSpPr>
          <p:nvPr>
            <p:ph type="title"/>
          </p:nvPr>
        </p:nvSpPr>
        <p:spPr>
          <a:xfrm>
            <a:off x="1117600" y="76200"/>
            <a:ext cx="10160000" cy="1397000"/>
          </a:xfrm>
          <a:prstGeom prst="rect">
            <a:avLst/>
          </a:prstGeom>
        </p:spPr>
        <p:txBody>
          <a:bodyPr vert="horz" lIns="121899" tIns="60949" rIns="121899" bIns="60949" rtlCol="0" anchor="b">
            <a:normAutofit/>
          </a:bodyPr>
          <a:lstStyle/>
          <a:p>
            <a:r>
              <a:rPr lang="en-US" dirty="0"/>
              <a:t>Click to edit Master title style</a:t>
            </a:r>
            <a:endParaRPr dirty="0"/>
          </a:p>
        </p:txBody>
      </p:sp>
      <p:sp>
        <p:nvSpPr>
          <p:cNvPr id="3" name="Text Placeholder 2"/>
          <p:cNvSpPr>
            <a:spLocks noGrp="1"/>
          </p:cNvSpPr>
          <p:nvPr>
            <p:ph type="body" idx="1"/>
          </p:nvPr>
        </p:nvSpPr>
        <p:spPr>
          <a:xfrm>
            <a:off x="1117600" y="1701800"/>
            <a:ext cx="10160000" cy="4470400"/>
          </a:xfrm>
          <a:prstGeom prst="rect">
            <a:avLst/>
          </a:prstGeom>
        </p:spPr>
        <p:txBody>
          <a:bodyPr vert="horz" lIns="121899" tIns="60949" rIns="121899" bIns="60949" rtlCol="0">
            <a:normAutofit/>
          </a:body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2"/>
          </p:nvPr>
        </p:nvSpPr>
        <p:spPr>
          <a:xfrm>
            <a:off x="1117600" y="6400802"/>
            <a:ext cx="2743200" cy="320675"/>
          </a:xfrm>
          <a:prstGeom prst="rect">
            <a:avLst/>
          </a:prstGeom>
        </p:spPr>
        <p:txBody>
          <a:bodyPr vert="horz" lIns="121899" tIns="60949" rIns="121899" bIns="60949" rtlCol="0" anchor="b"/>
          <a:lstStyle>
            <a:lvl1pPr algn="l">
              <a:defRPr sz="1200">
                <a:solidFill>
                  <a:schemeClr val="tx2">
                    <a:lumMod val="50000"/>
                  </a:schemeClr>
                </a:solidFill>
              </a:defRPr>
            </a:lvl1pPr>
          </a:lstStyle>
          <a:p>
            <a:fld id="{B61BEF0D-F0BB-DE4B-95CE-6DB70DBA9567}" type="datetimeFigureOut">
              <a:rPr lang="en-US" smtClean="0"/>
            </a:fld>
            <a:endParaRPr lang="en-US" dirty="0"/>
          </a:p>
        </p:txBody>
      </p:sp>
      <p:sp>
        <p:nvSpPr>
          <p:cNvPr id="5" name="Footer Placeholder 4"/>
          <p:cNvSpPr>
            <a:spLocks noGrp="1"/>
          </p:cNvSpPr>
          <p:nvPr>
            <p:ph type="ftr" sz="quarter" idx="3"/>
          </p:nvPr>
        </p:nvSpPr>
        <p:spPr>
          <a:xfrm>
            <a:off x="3908861" y="6400802"/>
            <a:ext cx="6217920" cy="320675"/>
          </a:xfrm>
          <a:prstGeom prst="rect">
            <a:avLst/>
          </a:prstGeom>
        </p:spPr>
        <p:txBody>
          <a:bodyPr vert="horz" lIns="121899" tIns="60949" rIns="121899" bIns="60949" rtlCol="0" anchor="b"/>
          <a:lstStyle>
            <a:lvl1pPr algn="ctr">
              <a:defRPr sz="1200">
                <a:solidFill>
                  <a:schemeClr val="tx2">
                    <a:lumMod val="50000"/>
                  </a:schemeClr>
                </a:solidFill>
              </a:defRPr>
            </a:lvl1pPr>
          </a:lstStyle>
          <a:p>
            <a:endParaRPr lang="en-US" dirty="0"/>
          </a:p>
        </p:txBody>
      </p:sp>
      <p:sp>
        <p:nvSpPr>
          <p:cNvPr id="6" name="Slide Number Placeholder 5"/>
          <p:cNvSpPr>
            <a:spLocks noGrp="1"/>
          </p:cNvSpPr>
          <p:nvPr>
            <p:ph type="sldNum" sz="quarter" idx="4"/>
          </p:nvPr>
        </p:nvSpPr>
        <p:spPr>
          <a:xfrm>
            <a:off x="10169795" y="6400802"/>
            <a:ext cx="1107806" cy="320675"/>
          </a:xfrm>
          <a:prstGeom prst="rect">
            <a:avLst/>
          </a:prstGeom>
        </p:spPr>
        <p:txBody>
          <a:bodyPr vert="horz" lIns="121899" tIns="60949" rIns="121899" bIns="60949" rtlCol="0" anchor="b"/>
          <a:lstStyle>
            <a:lvl1pPr algn="r">
              <a:defRPr sz="1200">
                <a:solidFill>
                  <a:schemeClr val="tx2">
                    <a:lumMod val="50000"/>
                  </a:schemeClr>
                </a:solidFill>
              </a:defRPr>
            </a:lvl1pPr>
          </a:lstStyle>
          <a:p>
            <a:fld id="{D57F1E4F-1CFF-5643-939E-217C01CDF565}"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txStyles>
    <p:titleStyle>
      <a:lvl1pPr algn="l" defTabSz="1219200" rtl="0" eaLnBrk="1" latinLnBrk="0" hangingPunct="1">
        <a:lnSpc>
          <a:spcPct val="85000"/>
        </a:lnSpc>
        <a:spcBef>
          <a:spcPct val="0"/>
        </a:spcBef>
        <a:buNone/>
        <a:defRPr sz="4200" b="0" kern="1200" cap="none" baseline="0">
          <a:solidFill>
            <a:schemeClr val="accent2">
              <a:lumMod val="50000"/>
            </a:schemeClr>
          </a:solidFill>
          <a:effectLst/>
          <a:latin typeface="Segoe MDL2 Assets" panose="050A0102010101010101" pitchFamily="18" charset="0"/>
          <a:ea typeface="+mj-ea"/>
          <a:cs typeface="+mj-cs"/>
        </a:defRPr>
      </a:lvl1pPr>
    </p:titleStyle>
    <p:bodyStyle>
      <a:lvl1pPr marL="304800" indent="-304800" algn="l" defTabSz="1219200" rtl="0" eaLnBrk="1" latinLnBrk="0" hangingPunct="1">
        <a:lnSpc>
          <a:spcPct val="95000"/>
        </a:lnSpc>
        <a:spcBef>
          <a:spcPts val="1865"/>
        </a:spcBef>
        <a:buClr>
          <a:schemeClr val="accent6">
            <a:lumMod val="50000"/>
          </a:schemeClr>
        </a:buClr>
        <a:buSzPct val="100000"/>
        <a:buFont typeface="Arial" panose="020B0604020202020204" pitchFamily="34" charset="0"/>
        <a:buChar char="•"/>
        <a:defRPr sz="3000" kern="1200">
          <a:solidFill>
            <a:schemeClr val="tx1"/>
          </a:solidFill>
          <a:latin typeface="Segoe MDL2 Assets" panose="050A0102010101010101" pitchFamily="18" charset="0"/>
          <a:ea typeface="+mn-ea"/>
          <a:cs typeface="+mn-cs"/>
        </a:defRPr>
      </a:lvl1pPr>
      <a:lvl2pPr marL="73152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DL2 Assets" panose="050A0102010101010101" pitchFamily="18" charset="0"/>
          <a:ea typeface="+mn-ea"/>
          <a:cs typeface="+mn-cs"/>
        </a:defRPr>
      </a:lvl2pPr>
      <a:lvl3pPr marL="115824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DL2 Assets" panose="050A0102010101010101" pitchFamily="18" charset="0"/>
          <a:ea typeface="+mn-ea"/>
          <a:cs typeface="+mn-cs"/>
        </a:defRPr>
      </a:lvl3pPr>
      <a:lvl4pPr marL="158496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DL2 Assets" panose="050A0102010101010101" pitchFamily="18" charset="0"/>
          <a:ea typeface="+mn-ea"/>
          <a:cs typeface="+mn-cs"/>
        </a:defRPr>
      </a:lvl4pPr>
      <a:lvl5pPr marL="2011045"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DL2 Assets" panose="050A0102010101010101" pitchFamily="18" charset="0"/>
          <a:ea typeface="+mn-ea"/>
          <a:cs typeface="+mn-cs"/>
        </a:defRPr>
      </a:lvl5pPr>
      <a:lvl6pPr marL="243776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6pPr>
      <a:lvl7pPr marL="286448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7pPr>
      <a:lvl8pPr marL="329120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8pPr>
      <a:lvl9pPr marL="3474085" indent="0" algn="l" defTabSz="1219200" rtl="0" eaLnBrk="1" latinLnBrk="0" hangingPunct="1">
        <a:lnSpc>
          <a:spcPct val="95000"/>
        </a:lnSpc>
        <a:spcBef>
          <a:spcPts val="1065"/>
        </a:spcBef>
        <a:buClr>
          <a:schemeClr val="accent6">
            <a:lumMod val="50000"/>
          </a:schemeClr>
        </a:buClr>
        <a:buSzPct val="90000"/>
        <a:buFont typeface="Century Gothic" pitchFamily="34" charset="0"/>
        <a:buNone/>
        <a:defRPr sz="1800" kern="1200">
          <a:solidFill>
            <a:schemeClr val="tx2">
              <a:lumMod val="50000"/>
            </a:schemeClr>
          </a:solidFill>
          <a:latin typeface="+mn-lt"/>
          <a:ea typeface="+mn-ea"/>
          <a:cs typeface="+mn-cs"/>
        </a:defRPr>
      </a:lvl9pPr>
    </p:bodyStyle>
    <p:otherStyle>
      <a:defPPr>
        <a:defRPr/>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5CDD5C-4232-4372-8D6A-FF4B0C73FCB1}"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978BEE-E020-415B-804D-8895F0A4F65A}"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spd="med" p14:dur="699" advClick="0" advTm="0">
        <p:fade/>
      </p:transition>
    </mc:Choice>
    <mc:Fallback>
      <p:transition spd="med" advClick="0" advTm="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6.G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71864" y="3140969"/>
            <a:ext cx="7008574" cy="1426617"/>
          </a:xfrm>
        </p:spPr>
        <p:txBody>
          <a:bodyPr/>
          <a:lstStyle/>
          <a:p>
            <a:r>
              <a:rPr lang="en-IN" dirty="0">
                <a:latin typeface="Segoe Marker" panose="03080602040302020204"/>
              </a:rPr>
              <a:t>ELECTRICITY</a:t>
            </a:r>
            <a:endParaRPr lang="en-US" dirty="0">
              <a:latin typeface="Segoe Marker" panose="03080602040302020204"/>
            </a:endParaRPr>
          </a:p>
        </p:txBody>
      </p:sp>
      <p:sp>
        <p:nvSpPr>
          <p:cNvPr id="3" name="Subtitle 2"/>
          <p:cNvSpPr>
            <a:spLocks noGrp="1"/>
          </p:cNvSpPr>
          <p:nvPr>
            <p:ph type="subTitle" idx="1"/>
          </p:nvPr>
        </p:nvSpPr>
        <p:spPr>
          <a:xfrm>
            <a:off x="4871864" y="2564904"/>
            <a:ext cx="7008574" cy="740544"/>
          </a:xfrm>
        </p:spPr>
        <p:txBody>
          <a:bodyPr/>
          <a:lstStyle/>
          <a:p>
            <a:r>
              <a:rPr lang="en-US" dirty="0">
                <a:latin typeface="Segoe Marker" panose="03080602040302020204"/>
              </a:rPr>
              <a:t>CHAPTER NUMBER 12</a:t>
            </a:r>
            <a:endParaRPr lang="en-US" dirty="0">
              <a:latin typeface="Segoe Marker" panose="03080602040302020204"/>
            </a:endParaRPr>
          </a:p>
        </p:txBody>
      </p:sp>
      <p:cxnSp>
        <p:nvCxnSpPr>
          <p:cNvPr id="4" name="Straight Connector 3"/>
          <p:cNvCxnSpPr/>
          <p:nvPr/>
        </p:nvCxnSpPr>
        <p:spPr>
          <a:xfrm>
            <a:off x="11804015" y="6487160"/>
            <a:ext cx="89535" cy="178435"/>
          </a:xfrm>
          <a:prstGeom prst="line">
            <a:avLst/>
          </a:prstGeom>
          <a:ln w="12700">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2000"/>
                            </p:stCondLst>
                            <p:childTnLst>
                              <p:par>
                                <p:cTn id="9" presetID="10" presetClass="entr" presetSubtype="0" fill="hold" nodeType="afterEffect">
                                  <p:stCondLst>
                                    <p:cond delay="150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1 kW h = 1000 watt *3600 second</a:t>
            </a:r>
            <a:endParaRPr lang="en-US" dirty="0"/>
          </a:p>
          <a:p>
            <a:r>
              <a:rPr lang="en-US" dirty="0"/>
              <a:t>The unit ‘watt’ is very small. </a:t>
            </a:r>
            <a:endParaRPr lang="en-US" dirty="0"/>
          </a:p>
          <a:p>
            <a:r>
              <a:rPr lang="en-US" dirty="0"/>
              <a:t>Therefore, in actual practice we = 3.6 · 106 watt second</a:t>
            </a:r>
            <a:endParaRPr lang="en-US" dirty="0"/>
          </a:p>
          <a:p>
            <a:pPr marL="0" indent="0">
              <a:buNone/>
            </a:pPr>
            <a:r>
              <a:rPr lang="en-US" dirty="0"/>
              <a:t>       = 3.6 · 106 joule (J)</a:t>
            </a:r>
            <a:endParaRPr lang="en-US" dirty="0"/>
          </a:p>
        </p:txBody>
      </p:sp>
      <p:cxnSp>
        <p:nvCxnSpPr>
          <p:cNvPr id="4" name="Straight Connector 3"/>
          <p:cNvCxnSpPr/>
          <p:nvPr/>
        </p:nvCxnSpPr>
        <p:spPr>
          <a:xfrm>
            <a:off x="11804015" y="6487160"/>
            <a:ext cx="89535" cy="178435"/>
          </a:xfrm>
          <a:prstGeom prst="line">
            <a:avLst/>
          </a:prstGeom>
          <a:ln w="12700">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4000"/>
                            </p:stCondLst>
                            <p:childTnLst>
                              <p:par>
                                <p:cTn id="13" presetID="10" presetClass="entr" presetSubtype="0" fill="hold" grpId="0" nodeType="afterEffect">
                                  <p:stCondLst>
                                    <p:cond delay="1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6000"/>
                            </p:stCondLst>
                            <p:childTnLst>
                              <p:par>
                                <p:cTn id="17" presetID="10" presetClass="entr" presetSubtype="0" fill="hold" grpId="0" nodeType="afterEffect">
                                  <p:stCondLst>
                                    <p:cond delay="1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8000"/>
                            </p:stCondLst>
                            <p:childTnLst>
                              <p:par>
                                <p:cTn id="21" presetID="10" presetClass="entr" presetSubtype="0" fill="hold" nodeType="afterEffect">
                                  <p:stCondLst>
                                    <p:cond delay="150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covered in this chapter</a:t>
            </a:r>
            <a:endParaRPr lang="en-IN" dirty="0"/>
          </a:p>
        </p:txBody>
      </p:sp>
      <p:sp>
        <p:nvSpPr>
          <p:cNvPr id="3" name="Content Placeholder 2"/>
          <p:cNvSpPr>
            <a:spLocks noGrp="1"/>
          </p:cNvSpPr>
          <p:nvPr>
            <p:ph idx="1"/>
          </p:nvPr>
        </p:nvSpPr>
        <p:spPr>
          <a:xfrm>
            <a:off x="1117600" y="1720850"/>
            <a:ext cx="10160000" cy="4470400"/>
          </a:xfrm>
        </p:spPr>
        <p:txBody>
          <a:bodyPr/>
          <a:lstStyle/>
          <a:p>
            <a:r>
              <a:rPr lang="en-IN" dirty="0"/>
              <a:t>Combination of Resistors</a:t>
            </a:r>
            <a:endParaRPr lang="en-IN" dirty="0"/>
          </a:p>
          <a:p>
            <a:r>
              <a:rPr lang="en-IN" dirty="0"/>
              <a:t>Heating effect of electric current and its application </a:t>
            </a:r>
            <a:endParaRPr lang="en-IN" dirty="0"/>
          </a:p>
          <a:p>
            <a:r>
              <a:rPr lang="en-IN" dirty="0"/>
              <a:t>Electric Power</a:t>
            </a:r>
            <a:endParaRPr lang="en-IN" dirty="0"/>
          </a:p>
          <a:p>
            <a:endParaRPr lang="en-IN" dirty="0"/>
          </a:p>
        </p:txBody>
      </p:sp>
      <p:cxnSp>
        <p:nvCxnSpPr>
          <p:cNvPr id="4" name="Straight Connector 3"/>
          <p:cNvCxnSpPr/>
          <p:nvPr/>
        </p:nvCxnSpPr>
        <p:spPr>
          <a:xfrm>
            <a:off x="11804015" y="6487160"/>
            <a:ext cx="89535" cy="178435"/>
          </a:xfrm>
          <a:prstGeom prst="line">
            <a:avLst/>
          </a:prstGeom>
          <a:ln w="12700">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2" presetClass="entr" presetSubtype="4" fill="hold" grpId="0" nodeType="afterEffect">
                                  <p:stCondLst>
                                    <p:cond delay="150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2" end="2"/>
                                            </p:txEl>
                                          </p:spTgt>
                                        </p:tgtEl>
                                      </p:cBhvr>
                                    </p:animEffect>
                                  </p:childTnLst>
                                </p:cTn>
                              </p:par>
                            </p:childTnLst>
                          </p:cTn>
                        </p:par>
                        <p:par>
                          <p:cTn id="19" fill="hold">
                            <p:stCondLst>
                              <p:cond delay="6000"/>
                            </p:stCondLst>
                            <p:childTnLst>
                              <p:par>
                                <p:cTn id="20" presetID="10" presetClass="entr" presetSubtype="0" fill="hold" nodeType="afterEffect">
                                  <p:stCondLst>
                                    <p:cond delay="150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Resistance of a system of resistors </a:t>
            </a:r>
            <a:endParaRPr lang="en-IN" dirty="0"/>
          </a:p>
        </p:txBody>
      </p:sp>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553258" y="1620982"/>
            <a:ext cx="11288684" cy="3782291"/>
          </a:xfrm>
        </p:spPr>
      </p:pic>
      <p:cxnSp>
        <p:nvCxnSpPr>
          <p:cNvPr id="4" name="Straight Connector 3"/>
          <p:cNvCxnSpPr/>
          <p:nvPr/>
        </p:nvCxnSpPr>
        <p:spPr>
          <a:xfrm>
            <a:off x="11804015" y="6487160"/>
            <a:ext cx="89535" cy="178435"/>
          </a:xfrm>
          <a:prstGeom prst="line">
            <a:avLst/>
          </a:prstGeom>
          <a:ln w="12700">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2000"/>
                            </p:stCondLst>
                            <p:childTnLst>
                              <p:par>
                                <p:cTn id="9" presetID="10" presetClass="entr" presetSubtype="0" fill="hold" nodeType="afterEffect">
                                  <p:stCondLst>
                                    <p:cond delay="150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Heating effect of electric current</a:t>
            </a:r>
            <a:endParaRPr lang="en-IN" dirty="0"/>
          </a:p>
        </p:txBody>
      </p:sp>
      <p:sp>
        <p:nvSpPr>
          <p:cNvPr id="3" name="Content Placeholder 2"/>
          <p:cNvSpPr>
            <a:spLocks noGrp="1"/>
          </p:cNvSpPr>
          <p:nvPr>
            <p:ph idx="1"/>
          </p:nvPr>
        </p:nvSpPr>
        <p:spPr>
          <a:xfrm>
            <a:off x="1117600" y="1720850"/>
            <a:ext cx="10160000" cy="4470400"/>
          </a:xfrm>
        </p:spPr>
        <p:txBody>
          <a:bodyPr/>
          <a:lstStyle/>
          <a:p>
            <a:pPr marL="0" indent="0">
              <a:buNone/>
            </a:pPr>
            <a:r>
              <a:rPr lang="en-IN" dirty="0"/>
              <a:t>How is heat produced in a circuit?</a:t>
            </a:r>
            <a:endParaRPr lang="en-IN" dirty="0"/>
          </a:p>
          <a:p>
            <a:pPr marL="0" indent="0">
              <a:buNone/>
            </a:pPr>
            <a:r>
              <a:rPr lang="en-IN" dirty="0"/>
              <a:t>Heating effect.</a:t>
            </a:r>
            <a:endParaRPr lang="en-IN" dirty="0"/>
          </a:p>
        </p:txBody>
      </p:sp>
      <p:cxnSp>
        <p:nvCxnSpPr>
          <p:cNvPr id="4" name="Straight Connector 3"/>
          <p:cNvCxnSpPr/>
          <p:nvPr/>
        </p:nvCxnSpPr>
        <p:spPr>
          <a:xfrm>
            <a:off x="11804015" y="6487160"/>
            <a:ext cx="89535" cy="178435"/>
          </a:xfrm>
          <a:prstGeom prst="line">
            <a:avLst/>
          </a:prstGeom>
          <a:ln w="12700">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0" presetClass="entr" presetSubtype="0" fill="hold" nodeType="afterEffect">
                                  <p:stCondLst>
                                    <p:cond delay="1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927509" y="1206135"/>
            <a:ext cx="9905998" cy="5034645"/>
          </a:xfrm>
        </p:spPr>
        <p:txBody>
          <a:bodyPr>
            <a:normAutofit lnSpcReduction="10000"/>
          </a:bodyPr>
          <a:lstStyle/>
          <a:p>
            <a:pPr marL="0" indent="0">
              <a:buNone/>
            </a:pPr>
            <a:endParaRPr lang="fr-FR" dirty="0"/>
          </a:p>
          <a:p>
            <a:pPr marL="0" indent="0">
              <a:buNone/>
            </a:pPr>
            <a:endParaRPr lang="fr-FR" dirty="0"/>
          </a:p>
          <a:p>
            <a:pPr marL="0" indent="0">
              <a:buNone/>
            </a:pPr>
            <a:r>
              <a:rPr lang="en-US" dirty="0"/>
              <a:t>Power:</a:t>
            </a:r>
            <a:endParaRPr lang="en-US" dirty="0"/>
          </a:p>
          <a:p>
            <a:pPr marL="0" indent="0">
              <a:buNone/>
            </a:pPr>
            <a:r>
              <a:rPr lang="fr-FR" dirty="0"/>
              <a:t>    P =Q/t=vi</a:t>
            </a:r>
            <a:endParaRPr lang="fr-FR" dirty="0"/>
          </a:p>
          <a:p>
            <a:pPr marL="0" indent="0">
              <a:buNone/>
            </a:pPr>
            <a:r>
              <a:rPr lang="fr-FR" dirty="0"/>
              <a:t>V= voltage</a:t>
            </a:r>
            <a:endParaRPr lang="fr-FR" dirty="0"/>
          </a:p>
          <a:p>
            <a:pPr marL="0" indent="0">
              <a:buNone/>
            </a:pPr>
            <a:r>
              <a:rPr lang="fr-FR" dirty="0"/>
              <a:t>i= </a:t>
            </a:r>
            <a:r>
              <a:rPr lang="fr-FR" dirty="0" err="1"/>
              <a:t>current</a:t>
            </a:r>
            <a:endParaRPr lang="fr-FR" dirty="0"/>
          </a:p>
          <a:p>
            <a:pPr marL="0" indent="0">
              <a:buNone/>
            </a:pPr>
            <a:r>
              <a:rPr lang="fr-FR" dirty="0"/>
              <a:t>t=time</a:t>
            </a:r>
            <a:endParaRPr lang="fr-FR" dirty="0"/>
          </a:p>
          <a:p>
            <a:pPr marL="0" indent="0">
              <a:buNone/>
            </a:pPr>
            <a:r>
              <a:rPr lang="fr-FR" dirty="0"/>
              <a:t>Q=charge</a:t>
            </a:r>
            <a:endParaRPr lang="fr-FR" dirty="0"/>
          </a:p>
          <a:p>
            <a:pPr marL="0" indent="0">
              <a:buNone/>
            </a:pPr>
            <a:endParaRPr lang="fr-FR" dirty="0"/>
          </a:p>
        </p:txBody>
      </p:sp>
      <p:cxnSp>
        <p:nvCxnSpPr>
          <p:cNvPr id="4" name="Straight Connector 3"/>
          <p:cNvCxnSpPr/>
          <p:nvPr/>
        </p:nvCxnSpPr>
        <p:spPr>
          <a:xfrm>
            <a:off x="11804015" y="6487160"/>
            <a:ext cx="89535" cy="178435"/>
          </a:xfrm>
          <a:prstGeom prst="line">
            <a:avLst/>
          </a:prstGeom>
          <a:ln w="12700">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50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par>
                          <p:cTn id="8" fill="hold">
                            <p:stCondLst>
                              <p:cond delay="2000"/>
                            </p:stCondLst>
                            <p:childTnLst>
                              <p:par>
                                <p:cTn id="9" presetID="10" presetClass="entr" presetSubtype="0" fill="hold" grpId="0" nodeType="afterEffect">
                                  <p:stCondLst>
                                    <p:cond delay="150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fade">
                                      <p:cBhvr>
                                        <p:cTn id="11" dur="500"/>
                                        <p:tgtEl>
                                          <p:spTgt spid="3">
                                            <p:txEl>
                                              <p:pRg st="3" end="3"/>
                                            </p:txEl>
                                          </p:spTgt>
                                        </p:tgtEl>
                                      </p:cBhvr>
                                    </p:animEffect>
                                  </p:childTnLst>
                                </p:cTn>
                              </p:par>
                            </p:childTnLst>
                          </p:cTn>
                        </p:par>
                        <p:par>
                          <p:cTn id="12" fill="hold">
                            <p:stCondLst>
                              <p:cond delay="4000"/>
                            </p:stCondLst>
                            <p:childTnLst>
                              <p:par>
                                <p:cTn id="13" presetID="10" presetClass="entr" presetSubtype="0" fill="hold" grpId="0" nodeType="afterEffect">
                                  <p:stCondLst>
                                    <p:cond delay="150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childTnLst>
                          </p:cTn>
                        </p:par>
                        <p:par>
                          <p:cTn id="16" fill="hold">
                            <p:stCondLst>
                              <p:cond delay="6000"/>
                            </p:stCondLst>
                            <p:childTnLst>
                              <p:par>
                                <p:cTn id="17" presetID="10" presetClass="entr" presetSubtype="0" fill="hold" grpId="0" nodeType="afterEffect">
                                  <p:stCondLst>
                                    <p:cond delay="150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childTnLst>
                          </p:cTn>
                        </p:par>
                        <p:par>
                          <p:cTn id="20" fill="hold">
                            <p:stCondLst>
                              <p:cond delay="8000"/>
                            </p:stCondLst>
                            <p:childTnLst>
                              <p:par>
                                <p:cTn id="21" presetID="10" presetClass="entr" presetSubtype="0" fill="hold" grpId="0" nodeType="afterEffect">
                                  <p:stCondLst>
                                    <p:cond delay="150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par>
                          <p:cTn id="24" fill="hold">
                            <p:stCondLst>
                              <p:cond delay="10000"/>
                            </p:stCondLst>
                            <p:childTnLst>
                              <p:par>
                                <p:cTn id="25" presetID="10" presetClass="entr" presetSubtype="0" fill="hold" grpId="0" nodeType="afterEffect">
                                  <p:stCondLst>
                                    <p:cond delay="150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par>
                          <p:cTn id="28" fill="hold">
                            <p:stCondLst>
                              <p:cond delay="12000"/>
                            </p:stCondLst>
                            <p:childTnLst>
                              <p:par>
                                <p:cTn id="29" presetID="10" presetClass="entr" presetSubtype="0" fill="hold" nodeType="afterEffect">
                                  <p:stCondLst>
                                    <p:cond delay="15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normAutofit/>
          </a:bodyPr>
          <a:lstStyle/>
          <a:p>
            <a:pPr marL="0" indent="0">
              <a:buNone/>
            </a:pPr>
            <a:r>
              <a:rPr lang="en-US" b="1" dirty="0"/>
              <a:t>Formulae</a:t>
            </a:r>
            <a:endParaRPr lang="en-US" b="1" dirty="0"/>
          </a:p>
          <a:p>
            <a:r>
              <a:rPr lang="en-US" dirty="0"/>
              <a:t>H = </a:t>
            </a:r>
            <a:r>
              <a:rPr lang="en-US" dirty="0" err="1"/>
              <a:t>Vit</a:t>
            </a:r>
            <a:endParaRPr lang="en-US" dirty="0"/>
          </a:p>
          <a:p>
            <a:r>
              <a:rPr lang="en-IN" dirty="0"/>
              <a:t>To this equation when we apply ohm’s law we get :                                            </a:t>
            </a:r>
            <a:r>
              <a:rPr lang="en-US" dirty="0"/>
              <a:t>H = I^2 </a:t>
            </a:r>
            <a:r>
              <a:rPr lang="en-US" dirty="0" err="1"/>
              <a:t>Rt</a:t>
            </a:r>
            <a:endParaRPr lang="en-US" dirty="0"/>
          </a:p>
          <a:p>
            <a:endParaRPr lang="en-IN" dirty="0"/>
          </a:p>
          <a:p>
            <a:endParaRPr lang="en-IN"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2000"/>
                            </p:stCondLst>
                            <p:childTnLst>
                              <p:par>
                                <p:cTn id="9" presetID="12" presetClass="entr" presetSubtype="4" fill="hold" nodeType="afterEffect">
                                  <p:stCondLst>
                                    <p:cond delay="150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2" dur="500"/>
                                        <p:tgtEl>
                                          <p:spTgt spid="3">
                                            <p:txEl>
                                              <p:pRg st="1" end="1"/>
                                            </p:txEl>
                                          </p:spTgt>
                                        </p:tgtEl>
                                      </p:cBhvr>
                                    </p:animEffect>
                                  </p:childTnLst>
                                </p:cTn>
                              </p:par>
                            </p:childTnLst>
                          </p:cTn>
                        </p:par>
                        <p:par>
                          <p:cTn id="13" fill="hold">
                            <p:stCondLst>
                              <p:cond delay="4000"/>
                            </p:stCondLst>
                            <p:childTnLst>
                              <p:par>
                                <p:cTn id="14" presetID="12" presetClass="entr" presetSubtype="4" fill="hold" nodeType="afterEffect">
                                  <p:stCondLst>
                                    <p:cond delay="1500"/>
                                  </p:stCondLst>
                                  <p:childTnLst>
                                    <p:set>
                                      <p:cBhvr>
                                        <p:cTn id="15" dur="1" fill="hold">
                                          <p:stCondLst>
                                            <p:cond delay="0"/>
                                          </p:stCondLst>
                                        </p:cTn>
                                        <p:tgtEl>
                                          <p:spTgt spid="3">
                                            <p:txEl>
                                              <p:pRg st="2" end="2"/>
                                            </p:txEl>
                                          </p:spTgt>
                                        </p:tgtEl>
                                        <p:attrNameLst>
                                          <p:attrName>style.visibility</p:attrName>
                                        </p:attrNameLst>
                                      </p:cBhvr>
                                      <p:to>
                                        <p:strVal val="visible"/>
                                      </p:to>
                                    </p:set>
                                    <p:anim calcmode="lin" valueType="num">
                                      <p:cBhvr additive="base">
                                        <p:cTn id="16"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cxnSp>
        <p:nvCxnSpPr>
          <p:cNvPr id="4" name="Straight Connector 3"/>
          <p:cNvCxnSpPr/>
          <p:nvPr/>
        </p:nvCxnSpPr>
        <p:spPr>
          <a:xfrm>
            <a:off x="11804015" y="6487160"/>
            <a:ext cx="89535" cy="178435"/>
          </a:xfrm>
          <a:prstGeom prst="line">
            <a:avLst/>
          </a:prstGeom>
          <a:ln w="12700">
            <a:miter lim="800000"/>
          </a:ln>
        </p:spPr>
        <p:style>
          <a:lnRef idx="1">
            <a:schemeClr val="accent1"/>
          </a:lnRef>
          <a:fillRef idx="0">
            <a:schemeClr val="accent1"/>
          </a:fillRef>
          <a:effectRef idx="0">
            <a:schemeClr val="accent1"/>
          </a:effectRef>
          <a:fontRef idx="minor">
            <a:schemeClr val="tx1"/>
          </a:fontRef>
        </p:style>
      </p:cxnSp>
      <p:pic>
        <p:nvPicPr>
          <p:cNvPr id="5" name="Picture 4" descr="CFD_Photovoltaic_Free_Convection_Heat_Sink_Design"/>
          <p:cNvPicPr>
            <a:picLocks noChangeAspect="1"/>
          </p:cNvPicPr>
          <p:nvPr/>
        </p:nvPicPr>
        <p:blipFill>
          <a:blip r:embed="rId1"/>
          <a:stretch>
            <a:fillRect/>
          </a:stretch>
        </p:blipFill>
        <p:spPr>
          <a:xfrm>
            <a:off x="2197735" y="752475"/>
            <a:ext cx="6972300" cy="5577840"/>
          </a:xfrm>
          <a:prstGeom prst="rect">
            <a:avLst/>
          </a:prstGeom>
        </p:spPr>
      </p:pic>
      <p:sp>
        <p:nvSpPr>
          <p:cNvPr id="6" name="Content Placeholder 5"/>
          <p:cNvSpPr/>
          <p:nvPr>
            <p:ph idx="1"/>
          </p:nvPr>
        </p:nvSpPr>
        <p:spPr/>
        <p:txBody>
          <a:bodyPr/>
          <a:p>
            <a:endParaRPr lang="en-US"/>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2000"/>
                            </p:stCondLst>
                            <p:childTnLst>
                              <p:par>
                                <p:cTn id="9" presetID="10" presetClass="entr" presetSubtype="0" fill="hold" nodeType="afterEffect">
                                  <p:stCondLst>
                                    <p:cond delay="650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ELECTRIC POWER</a:t>
            </a:r>
            <a:endParaRPr lang="en-IN" dirty="0"/>
          </a:p>
        </p:txBody>
      </p:sp>
      <p:sp>
        <p:nvSpPr>
          <p:cNvPr id="3" name="Content Placeholder 2"/>
          <p:cNvSpPr>
            <a:spLocks noGrp="1"/>
          </p:cNvSpPr>
          <p:nvPr>
            <p:ph idx="1"/>
          </p:nvPr>
        </p:nvSpPr>
        <p:spPr/>
        <p:txBody>
          <a:bodyPr/>
          <a:lstStyle/>
          <a:p>
            <a:r>
              <a:rPr lang="en-IN" dirty="0"/>
              <a:t>Power</a:t>
            </a:r>
            <a:endParaRPr lang="en-IN" dirty="0"/>
          </a:p>
          <a:p>
            <a:r>
              <a:rPr lang="en-IN" dirty="0"/>
              <a:t>Electric power</a:t>
            </a:r>
            <a:endParaRPr lang="en-IN" dirty="0"/>
          </a:p>
          <a:p>
            <a:endParaRPr lang="en-IN" dirty="0"/>
          </a:p>
          <a:p>
            <a:r>
              <a:rPr lang="en-IN" dirty="0"/>
              <a:t>The formulae for power</a:t>
            </a:r>
            <a:endParaRPr lang="en-IN" dirty="0"/>
          </a:p>
          <a:p>
            <a:pPr marL="0" indent="0">
              <a:buNone/>
            </a:pPr>
            <a:r>
              <a:rPr lang="en-US" dirty="0"/>
              <a:t>P  =  VI Or P  =  I^2 R = V^ 2 /R</a:t>
            </a:r>
            <a:endParaRPr lang="en-IN" dirty="0"/>
          </a:p>
        </p:txBody>
      </p:sp>
      <p:cxnSp>
        <p:nvCxnSpPr>
          <p:cNvPr id="4" name="Straight Connector 3"/>
          <p:cNvCxnSpPr/>
          <p:nvPr/>
        </p:nvCxnSpPr>
        <p:spPr>
          <a:xfrm>
            <a:off x="11804015" y="6487160"/>
            <a:ext cx="89535" cy="178435"/>
          </a:xfrm>
          <a:prstGeom prst="line">
            <a:avLst/>
          </a:prstGeom>
          <a:ln w="12700">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4000"/>
                            </p:stCondLst>
                            <p:childTnLst>
                              <p:par>
                                <p:cTn id="13" presetID="10" presetClass="entr" presetSubtype="0" fill="hold" grpId="0" nodeType="afterEffect">
                                  <p:stCondLst>
                                    <p:cond delay="15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par>
                          <p:cTn id="16" fill="hold">
                            <p:stCondLst>
                              <p:cond delay="6000"/>
                            </p:stCondLst>
                            <p:childTnLst>
                              <p:par>
                                <p:cTn id="17" presetID="10" presetClass="entr" presetSubtype="0" fill="hold" grpId="0" nodeType="afterEffect">
                                  <p:stCondLst>
                                    <p:cond delay="150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par>
                          <p:cTn id="20" fill="hold">
                            <p:stCondLst>
                              <p:cond delay="8000"/>
                            </p:stCondLst>
                            <p:childTnLst>
                              <p:par>
                                <p:cTn id="21" presetID="10" presetClass="entr" presetSubtype="0" fill="hold" nodeType="afterEffect">
                                  <p:stCondLst>
                                    <p:cond delay="150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141413" y="2553786"/>
            <a:ext cx="9905998" cy="3124201"/>
          </a:xfrm>
        </p:spPr>
        <p:txBody>
          <a:bodyPr>
            <a:normAutofit/>
          </a:bodyPr>
          <a:lstStyle/>
          <a:p>
            <a:pPr marL="0" indent="0">
              <a:buNone/>
            </a:pPr>
            <a:r>
              <a:rPr lang="en-IN" dirty="0"/>
              <a:t>   SI </a:t>
            </a:r>
            <a:r>
              <a:rPr lang="en-IN" dirty="0" smtClean="0"/>
              <a:t>unit </a:t>
            </a:r>
            <a:r>
              <a:rPr lang="en-IN" dirty="0" smtClean="0"/>
              <a:t>of power is</a:t>
            </a:r>
            <a:r>
              <a:rPr lang="en-IN" dirty="0" smtClean="0"/>
              <a:t> </a:t>
            </a:r>
            <a:r>
              <a:rPr lang="en-US" dirty="0"/>
              <a:t>watt (W)</a:t>
            </a:r>
            <a:endParaRPr lang="en-US" dirty="0"/>
          </a:p>
          <a:p>
            <a:r>
              <a:rPr lang="it-IT" dirty="0"/>
              <a:t>1 W  =  1 volt · 1 ampere = 1 V A</a:t>
            </a:r>
            <a:endParaRPr lang="en-IN" dirty="0"/>
          </a:p>
          <a:p>
            <a:pPr marL="0" indent="0">
              <a:buNone/>
            </a:pPr>
            <a:endParaRPr lang="en-IN" dirty="0"/>
          </a:p>
        </p:txBody>
      </p:sp>
      <p:cxnSp>
        <p:nvCxnSpPr>
          <p:cNvPr id="4" name="Straight Connector 3"/>
          <p:cNvCxnSpPr/>
          <p:nvPr/>
        </p:nvCxnSpPr>
        <p:spPr>
          <a:xfrm>
            <a:off x="11804015" y="6487160"/>
            <a:ext cx="89535" cy="178435"/>
          </a:xfrm>
          <a:prstGeom prst="line">
            <a:avLst/>
          </a:prstGeom>
          <a:ln w="12700">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0" presetClass="entr" presetSubtype="0" fill="hold" nodeType="afterEffect">
                                  <p:stCondLst>
                                    <p:cond delay="1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Welcome back to school presentation">
  <a:themeElements>
    <a:clrScheme name="Custom 8">
      <a:dk1>
        <a:sysClr val="windowText" lastClr="000000"/>
      </a:dk1>
      <a:lt1>
        <a:sysClr val="window" lastClr="FFFFFF"/>
      </a:lt1>
      <a:dk2>
        <a:srgbClr val="335B74"/>
      </a:dk2>
      <a:lt2>
        <a:srgbClr val="DFE3E5"/>
      </a:lt2>
      <a:accent1>
        <a:srgbClr val="13676B"/>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5000"/>
          </a:lnSpc>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chapter 12</Template>
  <TotalTime>0</TotalTime>
  <Words>741</Words>
  <Application>WPS Presentation</Application>
  <PresentationFormat>Widescreen</PresentationFormat>
  <Paragraphs>50</Paragraphs>
  <Slides>10</Slides>
  <Notes>11</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10</vt:i4>
      </vt:variant>
    </vt:vector>
  </HeadingPairs>
  <TitlesOfParts>
    <vt:vector size="23" baseType="lpstr">
      <vt:lpstr>Arial</vt:lpstr>
      <vt:lpstr>SimSun</vt:lpstr>
      <vt:lpstr>Wingdings</vt:lpstr>
      <vt:lpstr>Segoe MDL2 Assets</vt:lpstr>
      <vt:lpstr>Century Gothic</vt:lpstr>
      <vt:lpstr>Segoe Marker</vt:lpstr>
      <vt:lpstr>Mongolian Baiti</vt:lpstr>
      <vt:lpstr>Microsoft YaHei</vt:lpstr>
      <vt:lpstr>Arial Unicode MS</vt:lpstr>
      <vt:lpstr>Segoe Print</vt:lpstr>
      <vt:lpstr>Calibri</vt:lpstr>
      <vt:lpstr>Welcome back to school presentation</vt:lpstr>
      <vt:lpstr>Custom Design</vt:lpstr>
      <vt:lpstr>ELECTRICITY</vt:lpstr>
      <vt:lpstr>What is covered in this chapter</vt:lpstr>
      <vt:lpstr>Resistance of a system of resistors </vt:lpstr>
      <vt:lpstr>Heating effect of electric current</vt:lpstr>
      <vt:lpstr>PowerPoint 演示文稿</vt:lpstr>
      <vt:lpstr>PowerPoint 演示文稿</vt:lpstr>
      <vt:lpstr>PowerPoint 演示文稿</vt:lpstr>
      <vt:lpstr>ELECTRIC POWER</vt:lpstr>
      <vt:lpstr>PowerPoint 演示文稿</vt:lpstr>
      <vt:lpstr>PowerPoint 演示文稿</vt:lpstr>
    </vt:vector>
  </TitlesOfParts>
  <Company>HP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12 :ELECTRICITY</dc:title>
  <dc:creator>stutibajpai10@gmail.com</dc:creator>
  <cp:lastModifiedBy>tenzi</cp:lastModifiedBy>
  <cp:revision>60</cp:revision>
  <dcterms:created xsi:type="dcterms:W3CDTF">2019-07-24T03:30:00Z</dcterms:created>
  <dcterms:modified xsi:type="dcterms:W3CDTF">2019-09-24T09:19:12Z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1033-11.2.0.8942</vt:lpwstr>
  </property>
</Properties>
</file>

<file path=docProps/thumbnail.jpeg>
</file>